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5"/>
  </p:handoutMasterIdLst>
  <p:sldIdLst>
    <p:sldId id="256" r:id="rId5"/>
    <p:sldId id="287" r:id="rId6"/>
    <p:sldId id="294" r:id="rId7"/>
    <p:sldId id="292" r:id="rId8"/>
    <p:sldId id="288" r:id="rId9"/>
    <p:sldId id="284" r:id="rId10"/>
    <p:sldId id="283" r:id="rId11"/>
    <p:sldId id="271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038"/>
    <a:srgbClr val="92D050"/>
    <a:srgbClr val="57A2D5"/>
    <a:srgbClr val="E2750B"/>
    <a:srgbClr val="FFFFFF"/>
    <a:srgbClr val="E48214"/>
    <a:srgbClr val="E58013"/>
    <a:srgbClr val="F3702B"/>
    <a:srgbClr val="DF6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9270F-0B48-7649-A025-E31155BB3D49}" v="9" dt="2020-03-05T23:32:51.869"/>
    <p1510:client id="{65C70A0F-A247-534B-A06B-AA02DD21D38E}" v="76" dt="2020-03-05T23:19:41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098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3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souzag\AppData\Local\Microsoft\Windows\INetCache\Content.Outlook\1S4CLS4F\table%20(5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Student </c:v>
                </c:pt>
              </c:strCache>
            </c:strRef>
          </c:tx>
          <c:spPr>
            <a:ln w="28575" cap="rnd">
              <a:solidFill>
                <a:srgbClr val="57A2D5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1996-97</c:v>
                </c:pt>
                <c:pt idx="1">
                  <c:v>1997-98</c:v>
                </c:pt>
                <c:pt idx="2">
                  <c:v>1998-99</c:v>
                </c:pt>
                <c:pt idx="3">
                  <c:v>1999-2000</c:v>
                </c:pt>
                <c:pt idx="4">
                  <c:v>2000-01</c:v>
                </c:pt>
                <c:pt idx="5">
                  <c:v>2001-02</c:v>
                </c:pt>
                <c:pt idx="6">
                  <c:v>2002-03</c:v>
                </c:pt>
                <c:pt idx="7">
                  <c:v>2003-04</c:v>
                </c:pt>
                <c:pt idx="8">
                  <c:v>2004-05</c:v>
                </c:pt>
                <c:pt idx="9">
                  <c:v>2005-06</c:v>
                </c:pt>
                <c:pt idx="10">
                  <c:v>2006-07</c:v>
                </c:pt>
                <c:pt idx="11">
                  <c:v>2007-08</c:v>
                </c:pt>
                <c:pt idx="12">
                  <c:v>2008–09</c:v>
                </c:pt>
                <c:pt idx="13">
                  <c:v>2009–10</c:v>
                </c:pt>
                <c:pt idx="14">
                  <c:v>2010–11</c:v>
                </c:pt>
                <c:pt idx="15">
                  <c:v>2011–12</c:v>
                </c:pt>
                <c:pt idx="16">
                  <c:v>2012–13</c:v>
                </c:pt>
                <c:pt idx="17">
                  <c:v>2013–14</c:v>
                </c:pt>
                <c:pt idx="18">
                  <c:v>2014–15</c:v>
                </c:pt>
                <c:pt idx="19">
                  <c:v>2015–16</c:v>
                </c:pt>
                <c:pt idx="20">
                  <c:v>2016–17</c:v>
                </c:pt>
                <c:pt idx="21">
                  <c:v>2017–18</c:v>
                </c:pt>
              </c:strCache>
            </c:strRef>
          </c:cat>
          <c:val>
            <c:numRef>
              <c:f>Sheet1!$B$2:$B$23</c:f>
              <c:numCache>
                <c:formatCode>_-* #,##0_-;\-* #,##0_-;_-* "-"??_-;_-@_-</c:formatCode>
                <c:ptCount val="22"/>
                <c:pt idx="0">
                  <c:v>113000</c:v>
                </c:pt>
                <c:pt idx="1">
                  <c:v>108827</c:v>
                </c:pt>
                <c:pt idx="2">
                  <c:v>110894</c:v>
                </c:pt>
                <c:pt idx="3">
                  <c:v>119806</c:v>
                </c:pt>
                <c:pt idx="4">
                  <c:v>146577</c:v>
                </c:pt>
                <c:pt idx="5">
                  <c:v>151894</c:v>
                </c:pt>
                <c:pt idx="6">
                  <c:v>162575</c:v>
                </c:pt>
                <c:pt idx="7">
                  <c:v>171616</c:v>
                </c:pt>
                <c:pt idx="8">
                  <c:v>174786</c:v>
                </c:pt>
                <c:pt idx="9">
                  <c:v>190674</c:v>
                </c:pt>
                <c:pt idx="10">
                  <c:v>230807</c:v>
                </c:pt>
                <c:pt idx="11">
                  <c:v>278715</c:v>
                </c:pt>
                <c:pt idx="12">
                  <c:v>319632</c:v>
                </c:pt>
                <c:pt idx="13">
                  <c:v>270499</c:v>
                </c:pt>
                <c:pt idx="14">
                  <c:v>250438</c:v>
                </c:pt>
                <c:pt idx="15">
                  <c:v>253047</c:v>
                </c:pt>
                <c:pt idx="16">
                  <c:v>259278</c:v>
                </c:pt>
                <c:pt idx="17">
                  <c:v>292060</c:v>
                </c:pt>
                <c:pt idx="18">
                  <c:v>299540</c:v>
                </c:pt>
                <c:pt idx="19">
                  <c:v>310845</c:v>
                </c:pt>
                <c:pt idx="20">
                  <c:v>343035</c:v>
                </c:pt>
                <c:pt idx="21">
                  <c:v>378292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17-403D-808F-BC8F5E675E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Temporary Work </c:v>
                </c:pt>
              </c:strCache>
            </c:strRef>
          </c:tx>
          <c:spPr>
            <a:ln w="28575" cap="rnd">
              <a:solidFill>
                <a:srgbClr val="E6A038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1996-97</c:v>
                </c:pt>
                <c:pt idx="1">
                  <c:v>1997-98</c:v>
                </c:pt>
                <c:pt idx="2">
                  <c:v>1998-99</c:v>
                </c:pt>
                <c:pt idx="3">
                  <c:v>1999-2000</c:v>
                </c:pt>
                <c:pt idx="4">
                  <c:v>2000-01</c:v>
                </c:pt>
                <c:pt idx="5">
                  <c:v>2001-02</c:v>
                </c:pt>
                <c:pt idx="6">
                  <c:v>2002-03</c:v>
                </c:pt>
                <c:pt idx="7">
                  <c:v>2003-04</c:v>
                </c:pt>
                <c:pt idx="8">
                  <c:v>2004-05</c:v>
                </c:pt>
                <c:pt idx="9">
                  <c:v>2005-06</c:v>
                </c:pt>
                <c:pt idx="10">
                  <c:v>2006-07</c:v>
                </c:pt>
                <c:pt idx="11">
                  <c:v>2007-08</c:v>
                </c:pt>
                <c:pt idx="12">
                  <c:v>2008–09</c:v>
                </c:pt>
                <c:pt idx="13">
                  <c:v>2009–10</c:v>
                </c:pt>
                <c:pt idx="14">
                  <c:v>2010–11</c:v>
                </c:pt>
                <c:pt idx="15">
                  <c:v>2011–12</c:v>
                </c:pt>
                <c:pt idx="16">
                  <c:v>2012–13</c:v>
                </c:pt>
                <c:pt idx="17">
                  <c:v>2013–14</c:v>
                </c:pt>
                <c:pt idx="18">
                  <c:v>2014–15</c:v>
                </c:pt>
                <c:pt idx="19">
                  <c:v>2015–16</c:v>
                </c:pt>
                <c:pt idx="20">
                  <c:v>2016–17</c:v>
                </c:pt>
                <c:pt idx="21">
                  <c:v>2017–18</c:v>
                </c:pt>
              </c:strCache>
            </c:strRef>
          </c:cat>
          <c:val>
            <c:numRef>
              <c:f>Sheet1!$C$2:$C$23</c:f>
              <c:numCache>
                <c:formatCode>_-* #,##0_-;\-* #,##0_-;_-* "-"??_-;_-@_-</c:formatCode>
                <c:ptCount val="22"/>
                <c:pt idx="0">
                  <c:v>25786</c:v>
                </c:pt>
                <c:pt idx="1">
                  <c:v>30880</c:v>
                </c:pt>
                <c:pt idx="2">
                  <c:v>29320</c:v>
                </c:pt>
                <c:pt idx="3">
                  <c:v>31070</c:v>
                </c:pt>
                <c:pt idx="4">
                  <c:v>36900</c:v>
                </c:pt>
                <c:pt idx="5">
                  <c:v>33510</c:v>
                </c:pt>
                <c:pt idx="6">
                  <c:v>36800</c:v>
                </c:pt>
                <c:pt idx="7">
                  <c:v>39500</c:v>
                </c:pt>
                <c:pt idx="8">
                  <c:v>48590</c:v>
                </c:pt>
                <c:pt idx="9">
                  <c:v>71149</c:v>
                </c:pt>
                <c:pt idx="10">
                  <c:v>87313</c:v>
                </c:pt>
                <c:pt idx="11">
                  <c:v>110567</c:v>
                </c:pt>
                <c:pt idx="12">
                  <c:v>101284</c:v>
                </c:pt>
                <c:pt idx="13">
                  <c:v>67979</c:v>
                </c:pt>
                <c:pt idx="14">
                  <c:v>90119</c:v>
                </c:pt>
                <c:pt idx="15">
                  <c:v>125070</c:v>
                </c:pt>
                <c:pt idx="16">
                  <c:v>126348</c:v>
                </c:pt>
                <c:pt idx="17">
                  <c:v>98571</c:v>
                </c:pt>
                <c:pt idx="18">
                  <c:v>96084</c:v>
                </c:pt>
                <c:pt idx="19">
                  <c:v>85611</c:v>
                </c:pt>
                <c:pt idx="20">
                  <c:v>87580</c:v>
                </c:pt>
                <c:pt idx="21">
                  <c:v>64470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17-403D-808F-BC8F5E675E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Working Holiday 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1996-97</c:v>
                </c:pt>
                <c:pt idx="1">
                  <c:v>1997-98</c:v>
                </c:pt>
                <c:pt idx="2">
                  <c:v>1998-99</c:v>
                </c:pt>
                <c:pt idx="3">
                  <c:v>1999-2000</c:v>
                </c:pt>
                <c:pt idx="4">
                  <c:v>2000-01</c:v>
                </c:pt>
                <c:pt idx="5">
                  <c:v>2001-02</c:v>
                </c:pt>
                <c:pt idx="6">
                  <c:v>2002-03</c:v>
                </c:pt>
                <c:pt idx="7">
                  <c:v>2003-04</c:v>
                </c:pt>
                <c:pt idx="8">
                  <c:v>2004-05</c:v>
                </c:pt>
                <c:pt idx="9">
                  <c:v>2005-06</c:v>
                </c:pt>
                <c:pt idx="10">
                  <c:v>2006-07</c:v>
                </c:pt>
                <c:pt idx="11">
                  <c:v>2007-08</c:v>
                </c:pt>
                <c:pt idx="12">
                  <c:v>2008–09</c:v>
                </c:pt>
                <c:pt idx="13">
                  <c:v>2009–10</c:v>
                </c:pt>
                <c:pt idx="14">
                  <c:v>2010–11</c:v>
                </c:pt>
                <c:pt idx="15">
                  <c:v>2011–12</c:v>
                </c:pt>
                <c:pt idx="16">
                  <c:v>2012–13</c:v>
                </c:pt>
                <c:pt idx="17">
                  <c:v>2013–14</c:v>
                </c:pt>
                <c:pt idx="18">
                  <c:v>2014–15</c:v>
                </c:pt>
                <c:pt idx="19">
                  <c:v>2015–16</c:v>
                </c:pt>
                <c:pt idx="20">
                  <c:v>2016–17</c:v>
                </c:pt>
                <c:pt idx="21">
                  <c:v>2017–18</c:v>
                </c:pt>
              </c:strCache>
            </c:strRef>
          </c:cat>
          <c:val>
            <c:numRef>
              <c:f>Sheet1!$D$2:$D$23</c:f>
              <c:numCache>
                <c:formatCode>_-* #,##0_-;\-* #,##0_-;_-* "-"??_-;_-@_-</c:formatCode>
                <c:ptCount val="22"/>
                <c:pt idx="0">
                  <c:v>50000</c:v>
                </c:pt>
                <c:pt idx="1">
                  <c:v>57000</c:v>
                </c:pt>
                <c:pt idx="2">
                  <c:v>64550</c:v>
                </c:pt>
                <c:pt idx="3">
                  <c:v>74000</c:v>
                </c:pt>
                <c:pt idx="4">
                  <c:v>76500</c:v>
                </c:pt>
                <c:pt idx="5">
                  <c:v>85207</c:v>
                </c:pt>
                <c:pt idx="6">
                  <c:v>88758</c:v>
                </c:pt>
                <c:pt idx="7">
                  <c:v>93848</c:v>
                </c:pt>
                <c:pt idx="8">
                  <c:v>104610</c:v>
                </c:pt>
                <c:pt idx="9">
                  <c:v>115444</c:v>
                </c:pt>
                <c:pt idx="10">
                  <c:v>136805</c:v>
                </c:pt>
                <c:pt idx="11">
                  <c:v>157830</c:v>
                </c:pt>
                <c:pt idx="12">
                  <c:v>194316</c:v>
                </c:pt>
                <c:pt idx="13">
                  <c:v>183168</c:v>
                </c:pt>
                <c:pt idx="14">
                  <c:v>192922</c:v>
                </c:pt>
                <c:pt idx="15">
                  <c:v>222992</c:v>
                </c:pt>
                <c:pt idx="16">
                  <c:v>258248</c:v>
                </c:pt>
                <c:pt idx="17">
                  <c:v>239592</c:v>
                </c:pt>
                <c:pt idx="18">
                  <c:v>226812</c:v>
                </c:pt>
                <c:pt idx="19">
                  <c:v>214583</c:v>
                </c:pt>
                <c:pt idx="20">
                  <c:v>211011</c:v>
                </c:pt>
                <c:pt idx="21">
                  <c:v>210456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17-403D-808F-BC8F5E675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4381279"/>
        <c:axId val="1378561135"/>
      </c:lineChart>
      <c:catAx>
        <c:axId val="187438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8561135"/>
        <c:crosses val="autoZero"/>
        <c:auto val="1"/>
        <c:lblAlgn val="ctr"/>
        <c:lblOffset val="100"/>
        <c:noMultiLvlLbl val="0"/>
      </c:catAx>
      <c:valAx>
        <c:axId val="1378561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38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'Data Sheet 0'!$C$9</c:f>
              <c:strCache>
                <c:ptCount val="1"/>
                <c:pt idx="0">
                  <c:v>Temporary Work (Skilled) (457)</c:v>
                </c:pt>
              </c:strCache>
            </c:strRef>
          </c:tx>
          <c:spPr>
            <a:ln w="28575" cap="rnd">
              <a:solidFill>
                <a:srgbClr val="57A2D5"/>
              </a:solidFill>
              <a:round/>
            </a:ln>
            <a:effectLst/>
          </c:spPr>
          <c:marker>
            <c:symbol val="none"/>
          </c:marker>
          <c:cat>
            <c:strRef>
              <c:f>'Data Sheet 0'!$B$13:$B$25</c:f>
              <c:strCache>
                <c:ptCount val="13"/>
                <c:pt idx="0">
                  <c:v>$1-$149 ($1-$7,799)</c:v>
                </c:pt>
                <c:pt idx="1">
                  <c:v>$150-$299 ($7,800-$15,599)</c:v>
                </c:pt>
                <c:pt idx="2">
                  <c:v>$300-$399 ($15,600-$20,799)</c:v>
                </c:pt>
                <c:pt idx="3">
                  <c:v>$400-$499 ($20,800-$25,999)</c:v>
                </c:pt>
                <c:pt idx="4">
                  <c:v>$500-$649 ($26,000-$33,799)</c:v>
                </c:pt>
                <c:pt idx="5">
                  <c:v>$650-$799 ($33,800-$41,599)</c:v>
                </c:pt>
                <c:pt idx="6">
                  <c:v>$800-$999 ($41,600-$51,999)</c:v>
                </c:pt>
                <c:pt idx="7">
                  <c:v>$1,000-$1,249 ($52,000-$64,999)</c:v>
                </c:pt>
                <c:pt idx="8">
                  <c:v>$1,250-$1,499 ($65,000-$77,999)</c:v>
                </c:pt>
                <c:pt idx="9">
                  <c:v>$1,500-$1,749 ($78,000-$90,999)</c:v>
                </c:pt>
                <c:pt idx="10">
                  <c:v>$1,750-$1,999 ($91,000-$103,999)</c:v>
                </c:pt>
                <c:pt idx="11">
                  <c:v>$2,000-$2,999 ($104,000-$155,999)</c:v>
                </c:pt>
                <c:pt idx="12">
                  <c:v>$3,000 or more ($156,000 or more)</c:v>
                </c:pt>
              </c:strCache>
            </c:strRef>
          </c:cat>
          <c:val>
            <c:numRef>
              <c:f>'Data Sheet 0'!$C$13:$C$25</c:f>
              <c:numCache>
                <c:formatCode>General</c:formatCode>
                <c:ptCount val="13"/>
                <c:pt idx="0">
                  <c:v>1559.4</c:v>
                </c:pt>
                <c:pt idx="1">
                  <c:v>1785</c:v>
                </c:pt>
                <c:pt idx="2">
                  <c:v>1956.2</c:v>
                </c:pt>
                <c:pt idx="3">
                  <c:v>2104.8000000000002</c:v>
                </c:pt>
                <c:pt idx="4">
                  <c:v>3292.4</c:v>
                </c:pt>
                <c:pt idx="5">
                  <c:v>5469.7</c:v>
                </c:pt>
                <c:pt idx="6">
                  <c:v>14984.9</c:v>
                </c:pt>
                <c:pt idx="7">
                  <c:v>29575.5</c:v>
                </c:pt>
                <c:pt idx="8">
                  <c:v>13373.6</c:v>
                </c:pt>
                <c:pt idx="9">
                  <c:v>11138.7</c:v>
                </c:pt>
                <c:pt idx="10">
                  <c:v>7569</c:v>
                </c:pt>
                <c:pt idx="11">
                  <c:v>12670.1</c:v>
                </c:pt>
                <c:pt idx="12">
                  <c:v>9988.6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DD-4CDD-B72C-A5E577EA5FF2}"/>
            </c:ext>
          </c:extLst>
        </c:ser>
        <c:ser>
          <c:idx val="2"/>
          <c:order val="1"/>
          <c:tx>
            <c:strRef>
              <c:f>'Data Sheet 0'!$E$9</c:f>
              <c:strCache>
                <c:ptCount val="1"/>
                <c:pt idx="0">
                  <c:v>Temporary Graduate (485)</c:v>
                </c:pt>
              </c:strCache>
            </c:strRef>
          </c:tx>
          <c:spPr>
            <a:ln w="28575" cap="rnd">
              <a:solidFill>
                <a:srgbClr val="E48214"/>
              </a:solidFill>
              <a:round/>
            </a:ln>
            <a:effectLst/>
          </c:spPr>
          <c:marker>
            <c:symbol val="none"/>
          </c:marker>
          <c:cat>
            <c:strRef>
              <c:f>'Data Sheet 0'!$B$13:$B$25</c:f>
              <c:strCache>
                <c:ptCount val="13"/>
                <c:pt idx="0">
                  <c:v>$1-$149 ($1-$7,799)</c:v>
                </c:pt>
                <c:pt idx="1">
                  <c:v>$150-$299 ($7,800-$15,599)</c:v>
                </c:pt>
                <c:pt idx="2">
                  <c:v>$300-$399 ($15,600-$20,799)</c:v>
                </c:pt>
                <c:pt idx="3">
                  <c:v>$400-$499 ($20,800-$25,999)</c:v>
                </c:pt>
                <c:pt idx="4">
                  <c:v>$500-$649 ($26,000-$33,799)</c:v>
                </c:pt>
                <c:pt idx="5">
                  <c:v>$650-$799 ($33,800-$41,599)</c:v>
                </c:pt>
                <c:pt idx="6">
                  <c:v>$800-$999 ($41,600-$51,999)</c:v>
                </c:pt>
                <c:pt idx="7">
                  <c:v>$1,000-$1,249 ($52,000-$64,999)</c:v>
                </c:pt>
                <c:pt idx="8">
                  <c:v>$1,250-$1,499 ($65,000-$77,999)</c:v>
                </c:pt>
                <c:pt idx="9">
                  <c:v>$1,500-$1,749 ($78,000-$90,999)</c:v>
                </c:pt>
                <c:pt idx="10">
                  <c:v>$1,750-$1,999 ($91,000-$103,999)</c:v>
                </c:pt>
                <c:pt idx="11">
                  <c:v>$2,000-$2,999 ($104,000-$155,999)</c:v>
                </c:pt>
                <c:pt idx="12">
                  <c:v>$3,000 or more ($156,000 or more)</c:v>
                </c:pt>
              </c:strCache>
            </c:strRef>
          </c:cat>
          <c:val>
            <c:numRef>
              <c:f>'Data Sheet 0'!$E$13:$E$25</c:f>
              <c:numCache>
                <c:formatCode>General</c:formatCode>
                <c:ptCount val="13"/>
                <c:pt idx="0">
                  <c:v>843.2</c:v>
                </c:pt>
                <c:pt idx="1">
                  <c:v>1434.4</c:v>
                </c:pt>
                <c:pt idx="2">
                  <c:v>2044.8</c:v>
                </c:pt>
                <c:pt idx="3">
                  <c:v>2586.3000000000002</c:v>
                </c:pt>
                <c:pt idx="4">
                  <c:v>4325.7</c:v>
                </c:pt>
                <c:pt idx="5">
                  <c:v>6087.6</c:v>
                </c:pt>
                <c:pt idx="6">
                  <c:v>5932.7</c:v>
                </c:pt>
                <c:pt idx="7">
                  <c:v>3532.9</c:v>
                </c:pt>
                <c:pt idx="8">
                  <c:v>1143.2</c:v>
                </c:pt>
                <c:pt idx="9">
                  <c:v>404.8</c:v>
                </c:pt>
                <c:pt idx="10">
                  <c:v>140.5</c:v>
                </c:pt>
                <c:pt idx="11">
                  <c:v>142.69999999999999</c:v>
                </c:pt>
                <c:pt idx="12">
                  <c:v>69.599999999999994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DD-4CDD-B72C-A5E577EA5FF2}"/>
            </c:ext>
          </c:extLst>
        </c:ser>
        <c:ser>
          <c:idx val="3"/>
          <c:order val="2"/>
          <c:tx>
            <c:strRef>
              <c:f>'Data Sheet 0'!$F$9</c:f>
              <c:strCache>
                <c:ptCount val="1"/>
                <c:pt idx="0">
                  <c:v>Working Holiday (417)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'Data Sheet 0'!$B$13:$B$25</c:f>
              <c:strCache>
                <c:ptCount val="13"/>
                <c:pt idx="0">
                  <c:v>$1-$149 ($1-$7,799)</c:v>
                </c:pt>
                <c:pt idx="1">
                  <c:v>$150-$299 ($7,800-$15,599)</c:v>
                </c:pt>
                <c:pt idx="2">
                  <c:v>$300-$399 ($15,600-$20,799)</c:v>
                </c:pt>
                <c:pt idx="3">
                  <c:v>$400-$499 ($20,800-$25,999)</c:v>
                </c:pt>
                <c:pt idx="4">
                  <c:v>$500-$649 ($26,000-$33,799)</c:v>
                </c:pt>
                <c:pt idx="5">
                  <c:v>$650-$799 ($33,800-$41,599)</c:v>
                </c:pt>
                <c:pt idx="6">
                  <c:v>$800-$999 ($41,600-$51,999)</c:v>
                </c:pt>
                <c:pt idx="7">
                  <c:v>$1,000-$1,249 ($52,000-$64,999)</c:v>
                </c:pt>
                <c:pt idx="8">
                  <c:v>$1,250-$1,499 ($65,000-$77,999)</c:v>
                </c:pt>
                <c:pt idx="9">
                  <c:v>$1,500-$1,749 ($78,000-$90,999)</c:v>
                </c:pt>
                <c:pt idx="10">
                  <c:v>$1,750-$1,999 ($91,000-$103,999)</c:v>
                </c:pt>
                <c:pt idx="11">
                  <c:v>$2,000-$2,999 ($104,000-$155,999)</c:v>
                </c:pt>
                <c:pt idx="12">
                  <c:v>$3,000 or more ($156,000 or more)</c:v>
                </c:pt>
              </c:strCache>
            </c:strRef>
          </c:cat>
          <c:val>
            <c:numRef>
              <c:f>'Data Sheet 0'!$F$13:$F$25</c:f>
              <c:numCache>
                <c:formatCode>General</c:formatCode>
                <c:ptCount val="13"/>
                <c:pt idx="0">
                  <c:v>1638.6</c:v>
                </c:pt>
                <c:pt idx="1">
                  <c:v>3402.3</c:v>
                </c:pt>
                <c:pt idx="2">
                  <c:v>4570.6000000000004</c:v>
                </c:pt>
                <c:pt idx="3">
                  <c:v>5239.3999999999996</c:v>
                </c:pt>
                <c:pt idx="4">
                  <c:v>9849.1</c:v>
                </c:pt>
                <c:pt idx="5">
                  <c:v>13822.1</c:v>
                </c:pt>
                <c:pt idx="6">
                  <c:v>11484.2</c:v>
                </c:pt>
                <c:pt idx="7">
                  <c:v>5830.6</c:v>
                </c:pt>
                <c:pt idx="8">
                  <c:v>2155.5</c:v>
                </c:pt>
                <c:pt idx="9">
                  <c:v>1086.0999999999999</c:v>
                </c:pt>
                <c:pt idx="10">
                  <c:v>505.3</c:v>
                </c:pt>
                <c:pt idx="11">
                  <c:v>471.9</c:v>
                </c:pt>
                <c:pt idx="12">
                  <c:v>215.9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DD-4CDD-B72C-A5E577EA5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2274672"/>
        <c:axId val="1910731440"/>
      </c:lineChart>
      <c:catAx>
        <c:axId val="194227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0731440"/>
        <c:crosses val="autoZero"/>
        <c:auto val="1"/>
        <c:lblAlgn val="ctr"/>
        <c:lblOffset val="100"/>
        <c:tickLblSkip val="3"/>
        <c:noMultiLvlLbl val="0"/>
      </c:catAx>
      <c:valAx>
        <c:axId val="191073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27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632CBD-7D72-4C93-81BC-508E45F9EC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7027C-0AC1-4CF4-BC53-FC9E4B0F67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2734F-0AA8-4499-BD70-D19B8C840814}" type="datetimeFigureOut">
              <a:rPr lang="en-AU" smtClean="0"/>
              <a:t>11/3/20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1A16D-11E1-4FF1-80DB-3B4242D0E6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24552-BC2A-4A4D-81A3-885074AF61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9B06E-C029-4737-8712-E16857485F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874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41D0-691F-4370-821C-D140F7369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5A9FB-F21C-4F03-A5EA-AEF30191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C40E9-F4A0-409E-B8CE-BBEDAA37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8B5C4-9962-46AF-A21E-71CCB357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0A87-59AE-407E-9E25-B0D21D73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9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2B23-CFAA-46B7-9C16-885DBB0D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7339D-FD69-4C51-B6E8-19E79FE61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925C-1289-40B7-9215-1D5934CD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D7EB-CA12-418F-86D5-DD30331F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734D-A1E9-4B7D-9282-0FBC83EA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86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A6C35-EEC8-4921-9DEF-0A23CFD5C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51B8C-D839-47D9-BDF1-9D34BE1D2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063B-9467-45B9-855B-15A01DB0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DF74-8810-4A49-BF02-0FE73023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3B3F-3E4F-4F8B-9A0B-30B10D64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28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6A09-6709-4C4A-8BAA-40B2A498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63E5E-3923-4484-91CA-E2C4B03D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DA8DF-2727-48A0-BBEF-65F35B75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D466E95-2F7A-0243-A224-CFB9CD860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2C654F-FE15-894E-93FA-572B5357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800" b="1">
                <a:solidFill>
                  <a:schemeClr val="accent2"/>
                </a:solidFill>
                <a:latin typeface="HelveticaNeue LT 57 Cn" panose="00000400000000000000" pitchFamily="2" charset="0"/>
              </a:defRPr>
            </a:lvl1pPr>
            <a:lvl2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2pPr>
            <a:lvl3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A618B4-7B76-7A4A-8380-B52D5AA3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Neue LT 57 Cn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09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8258-FFE2-4203-B585-04E2BD73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1FCC-602F-44FA-B607-B03FF0DD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7C775-4759-4DF3-A97A-C1006CD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3D609-3860-473A-9744-3869A10F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65F37-3206-49EA-A22C-48265569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60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FF2943F-ED40-544A-AAB8-30166543F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F2AC11-2A0F-2946-A1D2-388043CBE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  <a:latin typeface="HelveticaNeue LT 57 Cn" panose="00000400000000000000" pitchFamily="2" charset="0"/>
              </a:defRPr>
            </a:lvl1pPr>
            <a:lvl2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2pPr>
            <a:lvl3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36F02F2-A7F7-5F43-9F08-FEC570715B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3702B"/>
                </a:solidFill>
                <a:latin typeface="HelveticaNeue LT 57 Cn" panose="00000400000000000000" pitchFamily="2" charset="0"/>
              </a:defRPr>
            </a:lvl1pPr>
            <a:lvl2pPr>
              <a:defRPr>
                <a:solidFill>
                  <a:srgbClr val="F3702B"/>
                </a:solidFill>
                <a:latin typeface="HelveticaNeue LT 57 Cn" panose="00000400000000000000" pitchFamily="2" charset="0"/>
              </a:defRPr>
            </a:lvl2pPr>
            <a:lvl3pPr>
              <a:defRPr>
                <a:solidFill>
                  <a:srgbClr val="F3702B"/>
                </a:solidFill>
                <a:latin typeface="HelveticaNeue LT 57 Cn" panose="00000400000000000000" pitchFamily="2" charset="0"/>
              </a:defRPr>
            </a:lvl3pPr>
            <a:lvl4pPr>
              <a:defRPr>
                <a:solidFill>
                  <a:srgbClr val="F3702B"/>
                </a:solidFill>
                <a:latin typeface="HelveticaNeue LT 57 Cn" panose="00000400000000000000" pitchFamily="2" charset="0"/>
              </a:defRPr>
            </a:lvl4pPr>
            <a:lvl5pPr>
              <a:defRPr>
                <a:solidFill>
                  <a:srgbClr val="F3702B"/>
                </a:solidFill>
                <a:latin typeface="HelveticaNeue LT 57 Cn" panose="00000400000000000000" pitchFamily="2" charset="0"/>
              </a:defRPr>
            </a:lvl5pPr>
          </a:lstStyle>
          <a:p>
            <a:pPr lvl="0"/>
            <a:r>
              <a:rPr lang="en-US" dirty="0"/>
              <a:t>`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  <a:p>
            <a:pPr lvl="0"/>
            <a:endParaRPr lang="en-AU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6116D21-BF1A-C147-AE2E-96A79E81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C7C6C92-4C3B-3F44-A5C8-ABADFDD4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8AEC8CF-C324-F644-821F-AE2A9045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13CCBE-D614-44DB-A4DA-04B87629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Neue LT 57 Cn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805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9E4DEFC-C954-3F4A-A473-ADC3B61BC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0239DE-D9D0-FB46-BD3D-FE928DD3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  <a:latin typeface="HelveticaNeue LT 57 Cn" panose="000004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4CBC051-0760-A04B-AE0C-D62B2246B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1pPr>
            <a:lvl2pPr>
              <a:defRPr>
                <a:solidFill>
                  <a:schemeClr val="accent2"/>
                </a:solidFill>
                <a:latin typeface="HelveticaNeue LT 57 Cn" panose="00000400000000000000" pitchFamily="2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4457147-EED3-7A4C-BB9E-2D2609771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5BAE417-F08F-4E46-BED3-4AC524171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4493BD42-9C4E-BA41-A2E3-E409B1B9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B537B8DC-660C-FE43-AFCF-4469EF18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4FEE47E7-133A-1A4E-9BB2-ABDD5141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FAD017-7E04-43FA-8968-D1131495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Neue LT 57 Cn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91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C14F3-7285-415A-A5AB-DF304592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689CD-1B32-4FF5-890C-A8EA8BAD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998BE-306A-444C-AE34-BF78634A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CA86253-5B1A-4140-B768-48270ED03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3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912498D-9845-4927-8C8B-1D1C73B2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elveticaNeue LT 57 Cn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30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F0621-6A49-4D75-A6A7-43D283FB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95D4D-CD80-49F5-B121-1FDA378E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C28C0-7108-4DA1-884D-2D333117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71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4BAB-0DF3-46E1-A1EA-C4F4EF91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4340-1DDE-4004-B3E6-0EFABCD6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CD037-FBE0-4990-9014-2FB746CB1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17EDE-A528-4352-897C-A4C26B8A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25F27-371E-4030-87FD-3E8F384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8AFA5-A1E6-4467-938C-E45E73C6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6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3383-D734-4753-8562-CA6A1031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769CA-DAE2-4650-B290-048135517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E805B-CDDF-4487-A945-C8ECC65AD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9CBF-1793-4C2B-AC92-8CF4A107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E4170-B22C-460D-AC96-BD22A2DF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A282-5969-466D-B273-62D09424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709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E4E6F-2040-4F5C-B653-DC78D9BF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AF184-8FA6-42A0-BB03-62F73034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0DC1-F552-40C9-8FCD-78F9FE605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8BC8D-1EC5-4983-A493-D90280947652}" type="datetimeFigureOut">
              <a:rPr lang="en-AU" smtClean="0"/>
              <a:t>11/3/20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F0D42-8FDA-4685-B858-1DA83E0C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3A9C-AC1F-4EEE-B502-135B7457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9B105-6121-40FB-95EC-6A475209BF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87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F71A2-C013-4403-B6EE-D4BF4D4F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67DF38-59C4-435F-97BA-A3830CE4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9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62D38F1-ED4E-4ED2-BEE6-8B5593A7156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643553"/>
              </p:ext>
            </p:extLst>
          </p:nvPr>
        </p:nvGraphicFramePr>
        <p:xfrm>
          <a:off x="579406" y="1825624"/>
          <a:ext cx="977229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638E3C2-DF01-459C-9BEB-7652F8C1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Number of temporary visa holders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B00DD55-5C4F-44DB-A169-AB93FB16EC3F}"/>
              </a:ext>
            </a:extLst>
          </p:cNvPr>
          <p:cNvSpPr txBox="1"/>
          <p:nvPr/>
        </p:nvSpPr>
        <p:spPr>
          <a:xfrm>
            <a:off x="9770853" y="2449903"/>
            <a:ext cx="1066801" cy="50895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57A2D5"/>
                </a:solidFill>
              </a:rPr>
              <a:t>Student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AF8BD52-DA00-4B7B-839F-874340CAE841}"/>
              </a:ext>
            </a:extLst>
          </p:cNvPr>
          <p:cNvSpPr txBox="1"/>
          <p:nvPr/>
        </p:nvSpPr>
        <p:spPr>
          <a:xfrm>
            <a:off x="9770853" y="4736086"/>
            <a:ext cx="1446361" cy="47157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E6A038"/>
                </a:solidFill>
              </a:rPr>
              <a:t>Temporary</a:t>
            </a:r>
            <a:r>
              <a:rPr lang="en-AU" sz="1600" b="1" dirty="0">
                <a:solidFill>
                  <a:srgbClr val="92D050"/>
                </a:solidFill>
              </a:rPr>
              <a:t> </a:t>
            </a:r>
            <a:r>
              <a:rPr lang="en-AU" sz="1600" b="1" dirty="0">
                <a:solidFill>
                  <a:srgbClr val="E6A038"/>
                </a:solidFill>
              </a:rPr>
              <a:t>work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0CC6EDF-8E8A-4FEA-BBF1-2A8F467AE63E}"/>
              </a:ext>
            </a:extLst>
          </p:cNvPr>
          <p:cNvSpPr txBox="1"/>
          <p:nvPr/>
        </p:nvSpPr>
        <p:spPr>
          <a:xfrm>
            <a:off x="9756475" y="3648272"/>
            <a:ext cx="1460739" cy="70604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92D050"/>
                </a:solidFill>
              </a:rPr>
              <a:t>Working holiday maker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7856E-8D39-4B98-B912-E6710B5B5B60}"/>
              </a:ext>
            </a:extLst>
          </p:cNvPr>
          <p:cNvSpPr txBox="1"/>
          <p:nvPr/>
        </p:nvSpPr>
        <p:spPr>
          <a:xfrm>
            <a:off x="1052423" y="6090249"/>
            <a:ext cx="9920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Source: Department of Home Affairs Annual Report 1996-2018</a:t>
            </a:r>
          </a:p>
        </p:txBody>
      </p:sp>
    </p:spTree>
    <p:extLst>
      <p:ext uri="{BB962C8B-B14F-4D97-AF65-F5344CB8AC3E}">
        <p14:creationId xmlns:p14="http://schemas.microsoft.com/office/powerpoint/2010/main" val="314393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3CD89-5C32-FD49-A9B4-E7A7DE2F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Migrants to Australia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2890B-1648-1241-92DE-D1D57592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57" y="2054226"/>
            <a:ext cx="5038164" cy="3955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94CD1-E34E-6A45-A8A1-0F3404C2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4225"/>
            <a:ext cx="5038163" cy="39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47430-3209-40DB-988B-CE12CA31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Myth: Temporary migration contributes to population growth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268EC5F-FE9D-4D2D-8F62-827FF2495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683" y="2363638"/>
            <a:ext cx="5195479" cy="1065362"/>
          </a:xfrm>
        </p:spPr>
        <p:txBody>
          <a:bodyPr/>
          <a:lstStyle/>
          <a:p>
            <a:r>
              <a:rPr lang="en-AU" dirty="0"/>
              <a:t>Nom is a measure of entry and exit</a:t>
            </a:r>
          </a:p>
          <a:p>
            <a:endParaRPr lang="en-AU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78E7824B-4242-4F64-B06E-B9F4FC126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" y="2025769"/>
            <a:ext cx="6395823" cy="3603461"/>
          </a:xfr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A871AC72-FB2E-5B45-8FB5-94732600778D}"/>
              </a:ext>
            </a:extLst>
          </p:cNvPr>
          <p:cNvSpPr txBox="1">
            <a:spLocks/>
          </p:cNvSpPr>
          <p:nvPr/>
        </p:nvSpPr>
        <p:spPr>
          <a:xfrm>
            <a:off x="6662661" y="3782480"/>
            <a:ext cx="5195479" cy="106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Not a measure of population growth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91D1FE15-1A59-F345-BFE7-6423E9ACAE41}"/>
              </a:ext>
            </a:extLst>
          </p:cNvPr>
          <p:cNvSpPr txBox="1">
            <a:spLocks/>
          </p:cNvSpPr>
          <p:nvPr/>
        </p:nvSpPr>
        <p:spPr>
          <a:xfrm>
            <a:off x="6815061" y="5201323"/>
            <a:ext cx="5195479" cy="106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3702B"/>
                </a:solidFill>
                <a:latin typeface="HelveticaNeue LT 57 Cn" panose="0000040000000000000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Micro-level longitudinal data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BC0DB-6FAB-4942-888D-9C6BE3612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09" y="2178169"/>
            <a:ext cx="5794431" cy="39361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2331F1-EAD1-0F42-9E38-3B2C448DB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20" y="2099584"/>
            <a:ext cx="6642320" cy="37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12" grpId="1" build="allAtOnce"/>
      <p:bldP spid="9" grpId="0" build="allAtOnce"/>
      <p:bldP spid="9" grpId="1" build="allAtOnce"/>
      <p:bldP spid="10" grpId="0" build="allAtOnce"/>
      <p:bldP spid="10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3F9292-7233-4FCC-9FC3-F46129F03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723" y="1825625"/>
            <a:ext cx="5181600" cy="4351338"/>
          </a:xfrm>
        </p:spPr>
        <p:txBody>
          <a:bodyPr/>
          <a:lstStyle/>
          <a:p>
            <a:r>
              <a:rPr lang="en-AU" b="0" dirty="0"/>
              <a:t>Work rights</a:t>
            </a:r>
          </a:p>
          <a:p>
            <a:endParaRPr lang="en-AU" b="0" dirty="0"/>
          </a:p>
          <a:p>
            <a:r>
              <a:rPr lang="en-AU" b="0" dirty="0"/>
              <a:t>High skilled and low skilled</a:t>
            </a:r>
          </a:p>
          <a:p>
            <a:endParaRPr lang="en-AU" b="0" dirty="0"/>
          </a:p>
          <a:p>
            <a:r>
              <a:rPr lang="en-AU" b="0" dirty="0"/>
              <a:t>Low transition to permanent visas (Treasury 2019)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FD6CB-E1EF-4136-AC83-399E2C59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International Students and graduates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1514B04E-95FD-4664-ABC1-B533C821A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61" y="1960597"/>
            <a:ext cx="6576016" cy="39918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6EE4F-C1D7-480A-B791-F58E27D6CBCE}"/>
              </a:ext>
            </a:extLst>
          </p:cNvPr>
          <p:cNvSpPr txBox="1"/>
          <p:nvPr/>
        </p:nvSpPr>
        <p:spPr>
          <a:xfrm>
            <a:off x="5831457" y="5952425"/>
            <a:ext cx="514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Source: Australian Bureau of Statistics (2019) ACTEID 2016 Cat no. 3419.0 </a:t>
            </a:r>
          </a:p>
        </p:txBody>
      </p:sp>
    </p:spTree>
    <p:extLst>
      <p:ext uri="{BB962C8B-B14F-4D97-AF65-F5344CB8AC3E}">
        <p14:creationId xmlns:p14="http://schemas.microsoft.com/office/powerpoint/2010/main" val="274902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5D599-E513-4877-AF60-D5364E979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Significant uptake over time</a:t>
            </a:r>
          </a:p>
          <a:p>
            <a:endParaRPr lang="en-AU" dirty="0"/>
          </a:p>
          <a:p>
            <a:r>
              <a:rPr lang="en-AU" dirty="0"/>
              <a:t>More than doubled over the last four years</a:t>
            </a:r>
          </a:p>
          <a:p>
            <a:endParaRPr lang="en-AU" dirty="0"/>
          </a:p>
          <a:p>
            <a:r>
              <a:rPr lang="en-AU" dirty="0"/>
              <a:t>Still concentrated in relatively low wage occupation, part-time 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B50D99-A594-4284-A76A-B08150B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International Student graduates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BBACC29-0CB6-EB4C-908E-5D262811E21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2505881"/>
              </p:ext>
            </p:extLst>
          </p:nvPr>
        </p:nvGraphicFramePr>
        <p:xfrm>
          <a:off x="287628" y="1825625"/>
          <a:ext cx="57321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95EE9B-5793-464F-A0EA-37E39B9D5B1C}"/>
              </a:ext>
            </a:extLst>
          </p:cNvPr>
          <p:cNvSpPr txBox="1"/>
          <p:nvPr/>
        </p:nvSpPr>
        <p:spPr>
          <a:xfrm>
            <a:off x="511834" y="6176963"/>
            <a:ext cx="9920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Source: Australian Bureau of Statistics (2019) ACTEID 2016 Cat no. 3419.0 </a:t>
            </a:r>
          </a:p>
        </p:txBody>
      </p:sp>
    </p:spTree>
    <p:extLst>
      <p:ext uri="{BB962C8B-B14F-4D97-AF65-F5344CB8AC3E}">
        <p14:creationId xmlns:p14="http://schemas.microsoft.com/office/powerpoint/2010/main" val="29811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EB7AE5-701E-4C75-8D6C-95AFB52F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0" dirty="0"/>
              <a:t>Following methodology from PC migrant intake review</a:t>
            </a:r>
          </a:p>
          <a:p>
            <a:endParaRPr lang="en-AU" b="0" dirty="0"/>
          </a:p>
          <a:p>
            <a:r>
              <a:rPr lang="en-AU" b="0" dirty="0"/>
              <a:t>Looking at recent migrants characteristics </a:t>
            </a:r>
          </a:p>
          <a:p>
            <a:endParaRPr lang="en-AU" b="0" dirty="0"/>
          </a:p>
          <a:p>
            <a:endParaRPr lang="en-AU" b="0" dirty="0"/>
          </a:p>
          <a:p>
            <a:endParaRPr lang="en-AU" b="0" dirty="0"/>
          </a:p>
          <a:p>
            <a:endParaRPr lang="en-AU" b="0" dirty="0"/>
          </a:p>
          <a:p>
            <a:endParaRPr lang="en-AU" b="0" dirty="0"/>
          </a:p>
          <a:p>
            <a:endParaRPr lang="en-AU" b="0" dirty="0"/>
          </a:p>
          <a:p>
            <a:pPr marL="0" indent="0">
              <a:buNone/>
            </a:pPr>
            <a:endParaRPr lang="en-AU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92C2A-C9A2-4614-A1EC-11A445B4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the impact of recent migrants	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1A51C7B-41B7-47E7-9E45-58B932BA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47" y="3595777"/>
            <a:ext cx="5972219" cy="29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5510A4-6D37-4F67-9D55-5AA1942C2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2A4BB-A217-4441-A912-014AFB0C42EC}"/>
              </a:ext>
            </a:extLst>
          </p:cNvPr>
          <p:cNvSpPr/>
          <p:nvPr/>
        </p:nvSpPr>
        <p:spPr>
          <a:xfrm>
            <a:off x="114737" y="1538071"/>
            <a:ext cx="11718235" cy="507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65702-7CC4-4A83-916B-CBE4772EF8A8}"/>
              </a:ext>
            </a:extLst>
          </p:cNvPr>
          <p:cNvSpPr txBox="1"/>
          <p:nvPr/>
        </p:nvSpPr>
        <p:spPr>
          <a:xfrm>
            <a:off x="753717" y="2567207"/>
            <a:ext cx="106845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700" b="1" dirty="0">
                <a:solidFill>
                  <a:srgbClr val="DF6901"/>
                </a:solidFill>
                <a:latin typeface="HelveticaNeue LT 57 Cn" panose="00000400000000000000" pitchFamily="2" charset="0"/>
              </a:rPr>
              <a:t>Actions that can be taken immediately: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49762-ABEF-40D2-9562-FE493EE4BF23}"/>
              </a:ext>
            </a:extLst>
          </p:cNvPr>
          <p:cNvSpPr txBox="1"/>
          <p:nvPr/>
        </p:nvSpPr>
        <p:spPr>
          <a:xfrm>
            <a:off x="496013" y="3724855"/>
            <a:ext cx="11392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Increasing transparency around the skilled occupation list.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44FFD-C57E-4DA6-9B57-1F771C13253E}"/>
              </a:ext>
            </a:extLst>
          </p:cNvPr>
          <p:cNvSpPr txBox="1"/>
          <p:nvPr/>
        </p:nvSpPr>
        <p:spPr>
          <a:xfrm>
            <a:off x="496011" y="4255599"/>
            <a:ext cx="11392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Aligning emerging labour trends to occupation codes.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991AE-5282-4E75-882D-EF608C741303}"/>
              </a:ext>
            </a:extLst>
          </p:cNvPr>
          <p:cNvSpPr txBox="1"/>
          <p:nvPr/>
        </p:nvSpPr>
        <p:spPr>
          <a:xfrm>
            <a:off x="496010" y="4789905"/>
            <a:ext cx="1139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Creating a dedicated path for intra-company transfer of employees to Australia</a:t>
            </a:r>
          </a:p>
        </p:txBody>
      </p:sp>
    </p:spTree>
    <p:extLst>
      <p:ext uri="{BB962C8B-B14F-4D97-AF65-F5344CB8AC3E}">
        <p14:creationId xmlns:p14="http://schemas.microsoft.com/office/powerpoint/2010/main" val="338799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5BADC-61AC-410B-A2C1-78FCC61F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42A4BB-A217-4441-A912-014AFB0C42EC}"/>
              </a:ext>
            </a:extLst>
          </p:cNvPr>
          <p:cNvSpPr/>
          <p:nvPr/>
        </p:nvSpPr>
        <p:spPr>
          <a:xfrm>
            <a:off x="114737" y="1538071"/>
            <a:ext cx="11718235" cy="507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49762-ABEF-40D2-9562-FE493EE4BF23}"/>
              </a:ext>
            </a:extLst>
          </p:cNvPr>
          <p:cNvSpPr txBox="1"/>
          <p:nvPr/>
        </p:nvSpPr>
        <p:spPr>
          <a:xfrm>
            <a:off x="453951" y="4553319"/>
            <a:ext cx="1139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A regular Productivity Commission review of the temporary skilled visa program.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44FFD-C57E-4DA6-9B57-1F771C13253E}"/>
              </a:ext>
            </a:extLst>
          </p:cNvPr>
          <p:cNvSpPr txBox="1"/>
          <p:nvPr/>
        </p:nvSpPr>
        <p:spPr>
          <a:xfrm>
            <a:off x="453951" y="2489671"/>
            <a:ext cx="1139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Better aligning the Skilling Australia Fund Levy to alleviate the skill shortages.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991AE-5282-4E75-882D-EF608C741303}"/>
              </a:ext>
            </a:extLst>
          </p:cNvPr>
          <p:cNvSpPr txBox="1"/>
          <p:nvPr/>
        </p:nvSpPr>
        <p:spPr>
          <a:xfrm>
            <a:off x="467418" y="5391949"/>
            <a:ext cx="113924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Moving the levy collection to the visa approval stage.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BD687-0645-40BF-82D8-36D609A8894C}"/>
              </a:ext>
            </a:extLst>
          </p:cNvPr>
          <p:cNvSpPr txBox="1"/>
          <p:nvPr/>
        </p:nvSpPr>
        <p:spPr>
          <a:xfrm>
            <a:off x="467418" y="3413001"/>
            <a:ext cx="113924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AU" sz="2700" dirty="0">
                <a:solidFill>
                  <a:srgbClr val="DF6901"/>
                </a:solidFill>
                <a:latin typeface="HelveticaNeue LT 57 Cn" panose="00000400000000000000" pitchFamily="2" charset="0"/>
              </a:rPr>
              <a:t>Creating an independent committee to analyse and consult on the skilled occupation lists.</a:t>
            </a:r>
          </a:p>
          <a:p>
            <a:endParaRPr lang="en-AU" sz="2700" dirty="0">
              <a:solidFill>
                <a:srgbClr val="DF6901"/>
              </a:solidFill>
              <a:latin typeface="HelveticaNeue LT 57 C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6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1F6B893E6230409659B8953407ED2A" ma:contentTypeVersion="11" ma:contentTypeDescription="Create a new document." ma:contentTypeScope="" ma:versionID="f3b6f525eeef5806144d5ff6d4537ec6">
  <xsd:schema xmlns:xsd="http://www.w3.org/2001/XMLSchema" xmlns:xs="http://www.w3.org/2001/XMLSchema" xmlns:p="http://schemas.microsoft.com/office/2006/metadata/properties" xmlns:ns3="526b9896-10a6-4c70-83de-1cc183254f97" xmlns:ns4="dfbbd417-e543-4090-bc20-aea1b893021b" targetNamespace="http://schemas.microsoft.com/office/2006/metadata/properties" ma:root="true" ma:fieldsID="eac9139056c3cfbe76a6bf94c97070d5" ns3:_="" ns4:_="">
    <xsd:import namespace="526b9896-10a6-4c70-83de-1cc183254f97"/>
    <xsd:import namespace="dfbbd417-e543-4090-bc20-aea1b8930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6b9896-10a6-4c70-83de-1cc183254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bd417-e543-4090-bc20-aea1b8930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727CA-7ADF-4E96-87ED-7C885AADE7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C4500A-A31D-405D-AEBC-E632F4F50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6b9896-10a6-4c70-83de-1cc183254f97"/>
    <ds:schemaRef ds:uri="dfbbd417-e543-4090-bc20-aea1b89302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972692-0929-4987-845A-1E3D6577EA8D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dfbbd417-e543-4090-bc20-aea1b893021b"/>
    <ds:schemaRef ds:uri="http://purl.org/dc/elements/1.1/"/>
    <ds:schemaRef ds:uri="http://www.w3.org/XML/1998/namespace"/>
    <ds:schemaRef ds:uri="http://schemas.openxmlformats.org/package/2006/metadata/core-properties"/>
    <ds:schemaRef ds:uri="526b9896-10a6-4c70-83de-1cc183254f97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10383</TotalTime>
  <Words>227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HelveticaNeue LT 57 Cn</vt:lpstr>
      <vt:lpstr>Office Theme</vt:lpstr>
      <vt:lpstr>PowerPoint Presentation</vt:lpstr>
      <vt:lpstr>Number of temporary visa holders</vt:lpstr>
      <vt:lpstr>Migrants to Australia over time</vt:lpstr>
      <vt:lpstr>Myth: Temporary migration contributes to population growth</vt:lpstr>
      <vt:lpstr>International Students and graduates</vt:lpstr>
      <vt:lpstr>International Student graduates</vt:lpstr>
      <vt:lpstr>Modelling the impact of recent migrants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Poulopoulos</dc:creator>
  <cp:lastModifiedBy>Gabriela D'Souza</cp:lastModifiedBy>
  <cp:revision>58</cp:revision>
  <dcterms:created xsi:type="dcterms:W3CDTF">2019-07-05T04:38:28Z</dcterms:created>
  <dcterms:modified xsi:type="dcterms:W3CDTF">2020-03-11T22:11:12Z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0x010100321F6B893E6230409659B8953407ED2A</vt:lpwstr>
  </property>
</Properties>
</file>